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6"/>
  </p:notesMasterIdLst>
  <p:handoutMasterIdLst>
    <p:handoutMasterId r:id="rId37"/>
  </p:handoutMasterIdLst>
  <p:sldIdLst>
    <p:sldId id="259" r:id="rId5"/>
    <p:sldId id="260" r:id="rId6"/>
    <p:sldId id="261" r:id="rId7"/>
    <p:sldId id="264" r:id="rId8"/>
    <p:sldId id="292" r:id="rId9"/>
    <p:sldId id="266" r:id="rId10"/>
    <p:sldId id="267" r:id="rId11"/>
    <p:sldId id="268" r:id="rId12"/>
    <p:sldId id="274" r:id="rId13"/>
    <p:sldId id="275" r:id="rId14"/>
    <p:sldId id="269" r:id="rId15"/>
    <p:sldId id="271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70" r:id="rId28"/>
    <p:sldId id="287" r:id="rId29"/>
    <p:sldId id="272" r:id="rId30"/>
    <p:sldId id="288" r:id="rId31"/>
    <p:sldId id="273" r:id="rId32"/>
    <p:sldId id="289" r:id="rId33"/>
    <p:sldId id="290" r:id="rId34"/>
    <p:sldId id="291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C0D4"/>
    <a:srgbClr val="ED6929"/>
    <a:srgbClr val="E46119"/>
    <a:srgbClr val="E1EE96"/>
    <a:srgbClr val="4C577D"/>
    <a:srgbClr val="20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41" autoAdjust="0"/>
    <p:restoredTop sz="82511"/>
  </p:normalViewPr>
  <p:slideViewPr>
    <p:cSldViewPr snapToGrid="0" snapToObjects="1">
      <p:cViewPr varScale="1">
        <p:scale>
          <a:sx n="126" d="100"/>
          <a:sy n="126" d="100"/>
        </p:scale>
        <p:origin x="496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58B1D-225A-D44E-9D55-41CD3A95F520}" type="datetime1">
              <a:rPr lang="en-US" smtClean="0"/>
              <a:t>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71552-8EEE-4849-A8FC-F9A140B31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2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75E44-8A44-504D-B6A4-622AD15480D4}" type="datetime1">
              <a:rPr lang="en-US" smtClean="0"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ima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8AAFC-0F2A-3943-B8AC-82F073F42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79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Introduce ourselves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anyone had a chance to check out the game at the IBM booth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video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D4F3B-D9CF-9849-BC29-D8435D694F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18402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30F9D-C9C9-6146-A0B8-4AB55D9E13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3719835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Created game, where the player has 60 seconds to shoot down the targets</a:t>
            </a:r>
          </a:p>
          <a:p>
            <a:pPr marL="171450" indent="-171450">
              <a:buFontTx/>
              <a:buChar char="-"/>
            </a:pPr>
            <a:r>
              <a:rPr lang="en-US" dirty="0"/>
              <a:t>Got great feedback, R2D2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4AC61-3048-BE41-9102-99C22ABCE7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2766379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Ask if anyone has any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CF7D1-A70E-B647-B557-0090C4B7C5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2835175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 faced and solved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460C4-B304-F248-A784-285A0F187C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219775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encourage </a:t>
            </a:r>
            <a:r>
              <a:rPr lang="en-US" dirty="0" err="1"/>
              <a:t>ppl</a:t>
            </a:r>
            <a:r>
              <a:rPr lang="en-US" dirty="0"/>
              <a:t> to work on their own Arduino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0C39C-158B-0A41-A3DE-93E51A3AB1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129795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Describe how the shooting mechanics works</a:t>
            </a:r>
          </a:p>
          <a:p>
            <a:r>
              <a:rPr lang="en-US" dirty="0"/>
              <a:t>2. Why we have to build this circuit as a starting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0585A-C74E-9A4D-906E-92BB01BBF5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2578835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Factory flashed ESP can only work with AT commands</a:t>
            </a:r>
          </a:p>
          <a:p>
            <a:r>
              <a:rPr lang="en-US" dirty="0"/>
              <a:t>Lots of garbage characters and delay</a:t>
            </a:r>
          </a:p>
          <a:p>
            <a:endParaRPr lang="en-US" dirty="0"/>
          </a:p>
          <a:p>
            <a:r>
              <a:rPr lang="en-US" dirty="0"/>
              <a:t>+ overview picture then Arduino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6C35A-AE1D-7C4E-8210-DAF59537860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2842991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Liberty is </a:t>
            </a:r>
            <a:r>
              <a:rPr lang="en-US" dirty="0" err="1"/>
              <a:t>MicroProfile</a:t>
            </a:r>
            <a:r>
              <a:rPr lang="en-US" dirty="0"/>
              <a:t> 2.0 compliant </a:t>
            </a:r>
          </a:p>
          <a:p>
            <a:r>
              <a:rPr lang="en-US" dirty="0"/>
              <a:t>Introduce MP in one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F3F97-C37A-724F-9C76-11DB4932DE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3602827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Talk about how user interact with the web application</a:t>
            </a:r>
          </a:p>
          <a:p>
            <a:r>
              <a:rPr lang="en-US" dirty="0"/>
              <a:t>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24DAA-4DD4-0E43-8C41-133104ED70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145360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system overview needs to have more than 1 services to look good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93F27-6869-C04D-8191-9BA1AD0A35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2850913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Ask if anyone knows what Liberty is?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Describe what </a:t>
            </a:r>
            <a:r>
              <a:rPr lang="en-US" dirty="0" err="1"/>
              <a:t>OpenLiberty</a:t>
            </a:r>
            <a:r>
              <a:rPr lang="en-US" dirty="0"/>
              <a:t> is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Liberty is an open-source Java EE 8 compliant application server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6B09-4303-2545-AF15-D2DB9F4D72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1536724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Real world implication and reason for using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CC840-53A8-554C-B49E-7C62F2933A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3669914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33F35-452E-2848-ACAA-E4C1EF47D0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294158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anyone remember the car?!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Liberty Car is a remote controlled car that has a Raspberry Pi with a web application running on a Liberty server controlling it.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5 years now, the Liberty Car has served as a fun demo to get people to come to the IBM Booth at conferences.  People spot it, come and chat, give it a try, and that leads to having a conversation about our Java, Liberty, and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E07FF-EABB-874B-BBF2-986958A78B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3182153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r>
              <a:rPr lang="en-US" dirty="0"/>
              <a:t>Objectives: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Demoable</a:t>
            </a:r>
            <a:r>
              <a:rPr lang="en-US" dirty="0"/>
              <a:t> at a conference booth, that conference goers can try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it fun, like a game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use of the latest technologies and cool stuff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Created an IOT application/game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739DF-E887-9A42-9F70-FCCB6AF421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77659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Experience </a:t>
            </a:r>
          </a:p>
          <a:p>
            <a:r>
              <a:rPr lang="en-US" dirty="0"/>
              <a:t>- Take apart the gun, connecting several servos together,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C339C-BC48-344E-808D-EC5EB53D19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108107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nerf bullets</a:t>
            </a:r>
          </a:p>
          <a:p>
            <a:pPr marL="171450" indent="-171450">
              <a:buFontTx/>
              <a:buChar char="-"/>
            </a:pPr>
            <a:r>
              <a:rPr lang="en-US" dirty="0"/>
              <a:t>piezoelectric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lego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control using joystick</a:t>
            </a:r>
          </a:p>
          <a:p>
            <a:pPr marL="171450" indent="-171450">
              <a:buFontTx/>
              <a:buChar char="-"/>
            </a:pPr>
            <a:r>
              <a:rPr lang="en-US" dirty="0"/>
              <a:t>web application only keeps track of the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1475D-5EB4-0D4E-ADDF-2F8502614D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415560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Who knew flying with nerf guns, would be a challenge</a:t>
            </a:r>
          </a:p>
          <a:p>
            <a:pPr marL="171450" indent="-171450">
              <a:buFontTx/>
              <a:buChar char="-"/>
            </a:pPr>
            <a:r>
              <a:rPr lang="en-US" dirty="0"/>
              <a:t>Software only displayed static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0D081-BAE9-EE45-B94F-6A392ED27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120544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FAACD-D27B-3545-B025-30A8D51039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2588702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Photo resistor</a:t>
            </a:r>
          </a:p>
          <a:p>
            <a:pPr marL="171450" indent="-171450">
              <a:buFontTx/>
              <a:buChar char="-"/>
            </a:pPr>
            <a:r>
              <a:rPr lang="en-US" dirty="0"/>
              <a:t>3d printed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8AAFC-0F2A-3943-B8AC-82F073F42726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81F2B-43FB-FD44-B7FC-6A9204AF07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ima</a:t>
            </a:r>
          </a:p>
        </p:txBody>
      </p:sp>
    </p:spTree>
    <p:extLst>
      <p:ext uri="{BB962C8B-B14F-4D97-AF65-F5344CB8AC3E}">
        <p14:creationId xmlns:p14="http://schemas.microsoft.com/office/powerpoint/2010/main" val="301670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mg_powerpoint_title_withbe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OL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2" y="297389"/>
            <a:ext cx="2264833" cy="385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885" y="2448715"/>
            <a:ext cx="7772400" cy="110251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rgbClr val="20203E"/>
                </a:solidFill>
                <a:latin typeface="Trebuchet MS"/>
                <a:cs typeface="Trebuchet MS"/>
              </a:defRPr>
            </a:lvl1pPr>
          </a:lstStyle>
          <a:p>
            <a:r>
              <a:rPr lang="en-US" sz="4800" dirty="0">
                <a:solidFill>
                  <a:srgbClr val="20203E"/>
                </a:solidFill>
                <a:latin typeface="Trebuchet MS"/>
                <a:cs typeface="Trebuchet MS"/>
              </a:rPr>
              <a:t>Open Liberty Title Slide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2885" y="3514107"/>
            <a:ext cx="6400800" cy="674809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25000"/>
              <a:buNone/>
              <a:defRPr sz="2000">
                <a:solidFill>
                  <a:srgbClr val="4C577D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25000"/>
            </a:pPr>
            <a:r>
              <a:rPr lang="en-US" sz="2000" dirty="0">
                <a:solidFill>
                  <a:srgbClr val="4C577D"/>
                </a:solidFill>
                <a:latin typeface="Arial"/>
                <a:cs typeface="Arial"/>
              </a:rPr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img_powerpoint_secti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632885" y="1866650"/>
            <a:ext cx="7772400" cy="110251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Trebuchet MS"/>
                <a:cs typeface="Trebuchet MS"/>
              </a:rPr>
              <a:t>Section Title Name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8685" y="3037872"/>
            <a:ext cx="6400800" cy="674809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25000"/>
              <a:buNone/>
              <a:defRPr sz="2000">
                <a:solidFill>
                  <a:srgbClr val="E1EE96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25000"/>
            </a:pPr>
            <a:r>
              <a:rPr lang="en-US" sz="2000" dirty="0">
                <a:solidFill>
                  <a:srgbClr val="E1EE96"/>
                </a:solidFill>
                <a:latin typeface="Arial"/>
                <a:cs typeface="Arial"/>
              </a:rPr>
              <a:t>Subtitle for this slide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053905" y="4751919"/>
            <a:ext cx="9927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A28D035-9236-F54C-B919-23DC30A5AEA3}" type="slidenum">
              <a:rPr lang="en-US" sz="1500" smtClean="0">
                <a:solidFill>
                  <a:srgbClr val="E1EE96"/>
                </a:solidFill>
              </a:rPr>
              <a:t>‹#›</a:t>
            </a:fld>
            <a:endParaRPr lang="en-US" sz="1500" dirty="0">
              <a:solidFill>
                <a:srgbClr val="E1EE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Click to edit child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  <a:lvl2pPr marL="914400" indent="-457200">
              <a:buClr>
                <a:srgbClr val="ED6929"/>
              </a:buClr>
              <a:buFont typeface="Courier New"/>
              <a:buChar char="o"/>
              <a:defRPr sz="2000">
                <a:latin typeface="Arial"/>
                <a:cs typeface="Arial"/>
              </a:defRPr>
            </a:lvl2pPr>
            <a:lvl3pPr marL="1257300" indent="-342900">
              <a:buClr>
                <a:srgbClr val="ED6929"/>
              </a:buClr>
              <a:buSzPct val="100000"/>
              <a:buFont typeface="Arial"/>
              <a:buChar char="•"/>
              <a:defRPr sz="1600">
                <a:latin typeface="Arial"/>
                <a:cs typeface="Arial"/>
              </a:defRPr>
            </a:lvl3pPr>
            <a:lvl4pPr marL="1714500" indent="-342900">
              <a:buClr>
                <a:srgbClr val="ED6929"/>
              </a:buClr>
              <a:buSzPct val="75000"/>
              <a:buFont typeface="Courier New"/>
              <a:buChar char="o"/>
              <a:defRPr sz="1600">
                <a:latin typeface="Arial"/>
                <a:cs typeface="Arial"/>
              </a:defRPr>
            </a:lvl4pPr>
            <a:lvl5pPr marL="2171700" indent="-342900">
              <a:buClr>
                <a:srgbClr val="ED6929"/>
              </a:buClr>
              <a:buSzPct val="85000"/>
              <a:buFont typeface="Arial"/>
              <a:buChar char="•"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Click to edit child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 marL="742950" indent="-285750">
              <a:buClr>
                <a:srgbClr val="ED6929"/>
              </a:buClr>
              <a:buFont typeface="Arial"/>
              <a:buChar char="•"/>
              <a:defRPr sz="2000">
                <a:latin typeface="Arial"/>
                <a:cs typeface="Arial"/>
              </a:defRPr>
            </a:lvl2pPr>
            <a:lvl3pPr marL="1143000" indent="-22860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3pPr>
            <a:lvl4pPr marL="1600200" indent="-22860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4pPr>
            <a:lvl5pPr marL="2057400" indent="-22860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 marL="800100" indent="-342900">
              <a:buClr>
                <a:srgbClr val="ED6929"/>
              </a:buClr>
              <a:buFont typeface="Arial"/>
              <a:buChar char="•"/>
              <a:defRPr sz="2000">
                <a:latin typeface="Arial"/>
                <a:cs typeface="Arial"/>
              </a:defRPr>
            </a:lvl2pPr>
            <a:lvl3pPr marL="1257300" indent="-34290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3pPr>
            <a:lvl4pPr marL="1657350" indent="-28575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4pPr>
            <a:lvl5pPr marL="2114550" indent="-28575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child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 marL="742950" indent="-285750">
              <a:buClr>
                <a:srgbClr val="ED6929"/>
              </a:buClr>
              <a:buFont typeface="Arial"/>
              <a:buChar char="•"/>
              <a:defRPr sz="2000">
                <a:latin typeface="Arial"/>
                <a:cs typeface="Arial"/>
              </a:defRPr>
            </a:lvl2pPr>
            <a:lvl3pPr marL="1143000" indent="-22860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3pPr>
            <a:lvl4pPr marL="1600200" indent="-22860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4pPr>
            <a:lvl5pPr marL="2057400" indent="-22860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 marL="742950" indent="-285750">
              <a:buClr>
                <a:srgbClr val="ED6929"/>
              </a:buClr>
              <a:buFont typeface="Arial"/>
              <a:buChar char="•"/>
              <a:defRPr sz="2000">
                <a:latin typeface="Arial"/>
                <a:cs typeface="Arial"/>
              </a:defRPr>
            </a:lvl2pPr>
            <a:lvl3pPr marL="1143000" indent="-22860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3pPr>
            <a:lvl4pPr marL="1600200" indent="-22860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4pPr>
            <a:lvl5pPr marL="2057400" indent="-228600">
              <a:buClr>
                <a:srgbClr val="ED6929"/>
              </a:buCl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4A567D"/>
                </a:solidFill>
                <a:latin typeface="Trebuchet MS"/>
                <a:cs typeface="Trebuchet MS"/>
              </a:rPr>
              <a:t>Open Liberty Child Slide Title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25000"/>
            </a:pPr>
            <a:r>
              <a:rPr lang="en-US" sz="2000" dirty="0">
                <a:latin typeface="Arial"/>
                <a:cs typeface="Arial"/>
              </a:rPr>
              <a:t>Text item thing blah blah blah</a:t>
            </a:r>
          </a:p>
          <a:p>
            <a:pPr marL="285750" indent="-285750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00000"/>
              <a:buFont typeface="Arial"/>
              <a:buChar char="•"/>
            </a:pPr>
            <a:r>
              <a:rPr lang="en-US" sz="1600" dirty="0" err="1">
                <a:latin typeface="Arial"/>
                <a:cs typeface="Arial"/>
              </a:rPr>
              <a:t>Asdfadsfasd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00000"/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 to provide just the right terms to describe both the planning to provide just the right terms to describe both the planning a</a:t>
            </a:r>
          </a:p>
          <a:p>
            <a:pPr marL="285750" indent="-285750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00000"/>
              <a:buFont typeface="Arial"/>
              <a:buChar char="•"/>
            </a:pPr>
            <a:r>
              <a:rPr lang="en-US" sz="1600" dirty="0" err="1">
                <a:latin typeface="Arial"/>
                <a:cs typeface="Arial"/>
              </a:rPr>
              <a:t>A;kdja;kldf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00000"/>
              <a:buFont typeface="Arial"/>
              <a:buChar char="•"/>
            </a:pP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img_powerpoint_child_UFO_v4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49" y="600635"/>
            <a:ext cx="2451217" cy="483338"/>
          </a:xfrm>
          <a:prstGeom prst="rect">
            <a:avLst/>
          </a:prstGeom>
        </p:spPr>
      </p:pic>
      <p:pic>
        <p:nvPicPr>
          <p:cNvPr id="10" name="Picture 9" descr="img_powerpoint_child_OLlogotype_v3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68" y="337067"/>
            <a:ext cx="1225542" cy="26663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053905" y="4751919"/>
            <a:ext cx="9927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A28D035-9236-F54C-B919-23DC30A5AEA3}" type="slidenum">
              <a:rPr lang="en-US" sz="1500" smtClean="0">
                <a:solidFill>
                  <a:srgbClr val="BAC0D4"/>
                </a:solidFill>
              </a:rPr>
              <a:t>‹#›</a:t>
            </a:fld>
            <a:endParaRPr lang="en-US" sz="1500" dirty="0">
              <a:solidFill>
                <a:srgbClr val="BAC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8" r:id="rId2"/>
    <p:sldLayoutId id="2147493457" r:id="rId3"/>
    <p:sldLayoutId id="2147493459" r:id="rId4"/>
    <p:sldLayoutId id="2147493460" r:id="rId5"/>
    <p:sldLayoutId id="2147493461" r:id="rId6"/>
    <p:sldLayoutId id="2147493462" r:id="rId7"/>
  </p:sldLayoutIdLst>
  <p:hf hdr="0" ftr="0" dt="0"/>
  <p:txStyles>
    <p:titleStyle>
      <a:lvl1pPr marL="0" marR="0" indent="0" algn="l" defTabSz="4572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400" kern="1200">
          <a:solidFill>
            <a:srgbClr val="4A567D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457200" rtl="0" eaLnBrk="1" fontAlgn="auto" latinLnBrk="0" hangingPunct="1">
        <a:lnSpc>
          <a:spcPct val="110000"/>
        </a:lnSpc>
        <a:spcBef>
          <a:spcPct val="20000"/>
        </a:spcBef>
        <a:spcAft>
          <a:spcPts val="1100"/>
        </a:spcAft>
        <a:buClr>
          <a:srgbClr val="F27E35"/>
        </a:buClr>
        <a:buSzPct val="100000"/>
        <a:buFont typeface="Arial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885" y="2448715"/>
            <a:ext cx="7772400" cy="1574350"/>
          </a:xfrm>
        </p:spPr>
        <p:txBody>
          <a:bodyPr>
            <a:normAutofit fontScale="90000"/>
          </a:bodyPr>
          <a:lstStyle/>
          <a:p>
            <a:r>
              <a:rPr lang="en-US" dirty="0"/>
              <a:t>A Java Space Odyssey: </a:t>
            </a:r>
            <a:r>
              <a:rPr lang="en-US" sz="4400" dirty="0"/>
              <a:t>Fun with Saucers, Lasers, Raspberry Pi’s, and Arduino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885" y="4254448"/>
            <a:ext cx="6400800" cy="674809"/>
          </a:xfrm>
        </p:spPr>
        <p:txBody>
          <a:bodyPr/>
          <a:lstStyle/>
          <a:p>
            <a:r>
              <a:rPr lang="en-US" dirty="0"/>
              <a:t>Prashanth Gunapalasingam, Frank Ji</a:t>
            </a:r>
          </a:p>
        </p:txBody>
      </p:sp>
    </p:spTree>
    <p:extLst>
      <p:ext uri="{BB962C8B-B14F-4D97-AF65-F5344CB8AC3E}">
        <p14:creationId xmlns:p14="http://schemas.microsoft.com/office/powerpoint/2010/main" val="341852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Back to the drawing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73737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/>
              <a:t>Software comes into play</a:t>
            </a:r>
          </a:p>
          <a:p>
            <a:pPr marL="1257300" lvl="1" indent="-342900">
              <a:buFont typeface="Arial"/>
              <a:buChar char="•"/>
            </a:pPr>
            <a:r>
              <a:rPr lang="en-US" sz="2400" dirty="0"/>
              <a:t>Communicate with the spaceship/targets via Open Liberty</a:t>
            </a:r>
          </a:p>
          <a:p>
            <a:pPr marL="1257300" lvl="1" indent="-342900">
              <a:buFont typeface="Arial"/>
              <a:buChar char="•"/>
            </a:pPr>
            <a:r>
              <a:rPr lang="en-US" sz="2400" dirty="0"/>
              <a:t>Microservices architecture</a:t>
            </a:r>
          </a:p>
          <a:p>
            <a:pPr marL="1600200" lvl="2"/>
            <a:r>
              <a:rPr lang="en-US" sz="2000" dirty="0"/>
              <a:t>Game Service</a:t>
            </a:r>
          </a:p>
          <a:p>
            <a:pPr marL="1600200" lvl="2"/>
            <a:r>
              <a:rPr lang="en-US" sz="2000" dirty="0"/>
              <a:t>Leaderboard service</a:t>
            </a:r>
          </a:p>
          <a:p>
            <a:pPr marL="1600200" lvl="2"/>
            <a:r>
              <a:rPr lang="en-US" sz="2000" dirty="0"/>
              <a:t>Admin Service</a:t>
            </a:r>
          </a:p>
          <a:p>
            <a:pPr marL="1257300" lvl="1" indent="-342900">
              <a:buFont typeface="Arial"/>
              <a:buChar char="•"/>
            </a:pPr>
            <a:r>
              <a:rPr lang="en-US" sz="2400" dirty="0"/>
              <a:t>Containerize the services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6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The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/>
              <a:t>Created a fun game called the “</a:t>
            </a:r>
            <a:r>
              <a:rPr lang="en-US" sz="2600" dirty="0">
                <a:solidFill>
                  <a:srgbClr val="FF0000"/>
                </a:solidFill>
              </a:rPr>
              <a:t>Open Liberty Space Sentry Challenge</a:t>
            </a:r>
            <a:r>
              <a:rPr lang="en-US" sz="2200" dirty="0"/>
              <a:t>”</a:t>
            </a:r>
          </a:p>
          <a:p>
            <a:pPr marL="1257300" lvl="1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A28CADB-D85C-E04F-8102-C1217D5F4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2" y="2539470"/>
            <a:ext cx="1637071" cy="1662998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88A57CD-6251-984A-8771-06E1A886C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116" y="2539470"/>
            <a:ext cx="1820005" cy="1662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09EC7-B48C-214C-AC56-C6D86B393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295" y="1898738"/>
            <a:ext cx="3495409" cy="29444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989649-47B8-A44B-8FA7-73FDA6D5D9FF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 flipV="1">
            <a:off x="2204883" y="3370969"/>
            <a:ext cx="61941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53CF46-EA19-0347-B1C8-63942DE2DBDB}"/>
              </a:ext>
            </a:extLst>
          </p:cNvPr>
          <p:cNvCxnSpPr/>
          <p:nvPr/>
        </p:nvCxnSpPr>
        <p:spPr>
          <a:xfrm flipH="1" flipV="1">
            <a:off x="6319704" y="3370968"/>
            <a:ext cx="61941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2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The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245817" cy="339447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A rollercoaster ride </a:t>
            </a:r>
          </a:p>
          <a:p>
            <a:pPr marL="1257300" lvl="1" indent="-342900">
              <a:buFont typeface="Arial"/>
              <a:buChar char="•"/>
            </a:pPr>
            <a:r>
              <a:rPr lang="en-US" sz="2400" dirty="0"/>
              <a:t>Ups and downs, but a lot of excitement and fun!</a:t>
            </a:r>
          </a:p>
          <a:p>
            <a:pPr marL="1257300" lvl="1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Became our hobby and passion!</a:t>
            </a:r>
          </a:p>
          <a:p>
            <a:pPr lvl="1" indent="0">
              <a:buNone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Many technical challenges were learnt and faced</a:t>
            </a:r>
            <a:r>
              <a:rPr lang="en-US" dirty="0"/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B0EE9-7286-224D-95E0-07B79D22D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443" y="1426827"/>
            <a:ext cx="2156357" cy="22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3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Circuit to Microservices with Love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software developer’s diary on building Space Sentry Challenge</a:t>
            </a:r>
          </a:p>
        </p:txBody>
      </p:sp>
    </p:spTree>
    <p:extLst>
      <p:ext uri="{BB962C8B-B14F-4D97-AF65-F5344CB8AC3E}">
        <p14:creationId xmlns:p14="http://schemas.microsoft.com/office/powerpoint/2010/main" val="35343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Hello hardware, my old friend..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Prashanth and I both graduated with ECE degree, but….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Imagine hiring a construction company to build a spaceship</a:t>
            </a:r>
          </a:p>
          <a:p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EABD6-2391-304E-B2BB-BAF5B821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28" y="2231006"/>
            <a:ext cx="3688272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0A3AB2-77C1-5B4B-8817-477FAC3A7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231" y="2231006"/>
            <a:ext cx="405920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44AA-5CA1-724B-966D-E0F80315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that different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AE1106-5484-F941-BE6A-272DD6A7D5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200150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56687605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70402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75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Choosing a Development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Choosing a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79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Learning the pin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Learning the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95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Choosing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Choosing libraries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6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Wiring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30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Rewiring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Refactoring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76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Short circuit, loose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Exceptions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02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Taking photos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Github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247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20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806B-703E-604C-ADAE-77AD966E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‘Hello World’ circuit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FDC0DC-8E77-FB45-B110-EE844DB82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9283" y="1200150"/>
            <a:ext cx="4525433" cy="339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D45B8-881A-8041-BD50-71786974F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31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836AD-94B4-F74D-B3D7-64C1E437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prototype it!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DADFF-EC14-5143-869C-7B1121CD5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0749" y="1154885"/>
            <a:ext cx="2545556" cy="33940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E1DB2-CAFD-7249-8AA1-F29076BA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49" y="1154885"/>
            <a:ext cx="2545556" cy="339407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BC96B8B-BE4F-A143-BEC6-E40DA2C8453E}"/>
              </a:ext>
            </a:extLst>
          </p:cNvPr>
          <p:cNvSpPr/>
          <p:nvPr/>
        </p:nvSpPr>
        <p:spPr>
          <a:xfrm>
            <a:off x="3886523" y="257175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29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E2F9F-0697-CC4A-BD7E-2818C5AA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 ( Sorry, I mean rewiring)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53E1A0-A618-3D4C-A9C6-54953B370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780" y="1234656"/>
            <a:ext cx="2545556" cy="339407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FA1CC9-E554-B643-9CB6-70AD3956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8" y="1234657"/>
            <a:ext cx="2997119" cy="3259706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1ADA34FD-B14C-7041-9449-90A830B5B112}"/>
              </a:ext>
            </a:extLst>
          </p:cNvPr>
          <p:cNvSpPr/>
          <p:nvPr/>
        </p:nvSpPr>
        <p:spPr>
          <a:xfrm>
            <a:off x="3964221" y="256420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12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9459-D383-534B-A002-2A43D90F1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Arduino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29502-537D-E44C-B620-66452F0E5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ESP8266 Programmable </a:t>
            </a:r>
            <a:r>
              <a:rPr lang="en-US" sz="2800" dirty="0" err="1"/>
              <a:t>WiFi</a:t>
            </a:r>
            <a:r>
              <a:rPr lang="en-US" sz="2800" dirty="0"/>
              <a:t>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$5.00 for ESP-01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8 pins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Arduino IDE Ready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3AB4E-6C00-854E-BF84-68ADE749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592" y="189673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4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885" y="1866650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A journey through space and time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Our mission: To make a conference-ready demo</a:t>
            </a:r>
          </a:p>
        </p:txBody>
      </p:sp>
    </p:spTree>
    <p:extLst>
      <p:ext uri="{BB962C8B-B14F-4D97-AF65-F5344CB8AC3E}">
        <p14:creationId xmlns:p14="http://schemas.microsoft.com/office/powerpoint/2010/main" val="761694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EA22-9081-A746-9428-BA229539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Arduino to ESP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51DE-EA06-1F45-ABAA-812E87A8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ESP as a TCP Relay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06278-D0B3-ED45-B4BF-953153320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1714025"/>
            <a:ext cx="7242048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69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4674-2DC2-3247-9374-98C2302F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041F-7B62-5246-801E-A04391EB8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Not enough pins on your dev board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CA" sz="2800" dirty="0"/>
              <a:t>Solution: Multiplexer, PWM Servo 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TCP Performance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CA" sz="2800" dirty="0"/>
              <a:t>Solution: disable Nagle’s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Mysterious Recoil Effect</a:t>
            </a:r>
          </a:p>
          <a:p>
            <a:pPr marL="1257300" lvl="1" indent="-342900">
              <a:buFont typeface="Arial" panose="020B0604020202020204" pitchFamily="34" charset="0"/>
              <a:buChar char="•"/>
            </a:pPr>
            <a:r>
              <a:rPr lang="en-CA" sz="2800" dirty="0"/>
              <a:t>Solution: prevent power surge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1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8084-8B3B-D240-A291-D18F0FC4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Blasts into Java (web)sphere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6124-95B4-844F-82FE-52EF3E26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 we really need all these?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199D1-9853-0D4A-BCAF-AF4B7A61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62" y="1645096"/>
            <a:ext cx="5633529" cy="32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1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7093-E954-0144-8F1C-362D1D86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Blasts into Java (web)sphere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932AD-8495-8A47-A230-29BD442FC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711A6-0761-0347-9CF3-0E0564AC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58" y="1302198"/>
            <a:ext cx="5633529" cy="32924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2289C7-4B9D-2D45-B762-AEEF2CA04ABD}"/>
              </a:ext>
            </a:extLst>
          </p:cNvPr>
          <p:cNvCxnSpPr>
            <a:cxnSpLocks/>
          </p:cNvCxnSpPr>
          <p:nvPr/>
        </p:nvCxnSpPr>
        <p:spPr>
          <a:xfrm flipV="1">
            <a:off x="840285" y="1413713"/>
            <a:ext cx="733927" cy="1140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F5F2F-9B13-504C-9D15-F7AA6D269515}"/>
              </a:ext>
            </a:extLst>
          </p:cNvPr>
          <p:cNvCxnSpPr>
            <a:cxnSpLocks/>
          </p:cNvCxnSpPr>
          <p:nvPr/>
        </p:nvCxnSpPr>
        <p:spPr>
          <a:xfrm>
            <a:off x="840285" y="1413713"/>
            <a:ext cx="733927" cy="1140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F2EE54-3433-9041-96C3-7D7F4ECF7556}"/>
              </a:ext>
            </a:extLst>
          </p:cNvPr>
          <p:cNvCxnSpPr/>
          <p:nvPr/>
        </p:nvCxnSpPr>
        <p:spPr>
          <a:xfrm flipV="1">
            <a:off x="1682496" y="2075449"/>
            <a:ext cx="3801979" cy="4790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EA2ABD-18D6-9D4C-AD6B-54165AEDDCB8}"/>
              </a:ext>
            </a:extLst>
          </p:cNvPr>
          <p:cNvCxnSpPr>
            <a:cxnSpLocks/>
          </p:cNvCxnSpPr>
          <p:nvPr/>
        </p:nvCxnSpPr>
        <p:spPr>
          <a:xfrm flipV="1">
            <a:off x="1698639" y="1413715"/>
            <a:ext cx="604164" cy="4936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910139-A0D5-2140-848F-72CF9808103F}"/>
              </a:ext>
            </a:extLst>
          </p:cNvPr>
          <p:cNvCxnSpPr>
            <a:cxnSpLocks/>
          </p:cNvCxnSpPr>
          <p:nvPr/>
        </p:nvCxnSpPr>
        <p:spPr>
          <a:xfrm flipV="1">
            <a:off x="2500643" y="1403631"/>
            <a:ext cx="582226" cy="4913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91DD29-C115-8E4B-8CB5-E52DBEC2C583}"/>
              </a:ext>
            </a:extLst>
          </p:cNvPr>
          <p:cNvCxnSpPr>
            <a:cxnSpLocks/>
          </p:cNvCxnSpPr>
          <p:nvPr/>
        </p:nvCxnSpPr>
        <p:spPr>
          <a:xfrm flipV="1">
            <a:off x="2015534" y="2757352"/>
            <a:ext cx="978404" cy="5703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307059-17E3-FA46-8445-92134F1001FA}"/>
              </a:ext>
            </a:extLst>
          </p:cNvPr>
          <p:cNvCxnSpPr>
            <a:cxnSpLocks/>
          </p:cNvCxnSpPr>
          <p:nvPr/>
        </p:nvCxnSpPr>
        <p:spPr>
          <a:xfrm flipV="1">
            <a:off x="4506071" y="2757352"/>
            <a:ext cx="978404" cy="5703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CE12C5-452C-AF4E-B50C-9EC0416727B1}"/>
              </a:ext>
            </a:extLst>
          </p:cNvPr>
          <p:cNvCxnSpPr>
            <a:cxnSpLocks/>
          </p:cNvCxnSpPr>
          <p:nvPr/>
        </p:nvCxnSpPr>
        <p:spPr>
          <a:xfrm flipV="1">
            <a:off x="3262808" y="3435018"/>
            <a:ext cx="2221667" cy="4708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B685E4-BBE7-6048-9B34-BB7C4BF706BE}"/>
              </a:ext>
            </a:extLst>
          </p:cNvPr>
          <p:cNvCxnSpPr>
            <a:cxnSpLocks/>
          </p:cNvCxnSpPr>
          <p:nvPr/>
        </p:nvCxnSpPr>
        <p:spPr>
          <a:xfrm flipV="1">
            <a:off x="2015534" y="4206718"/>
            <a:ext cx="1010488" cy="285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D66F7BE-6536-8C4A-816C-3F032D0193A0}"/>
              </a:ext>
            </a:extLst>
          </p:cNvPr>
          <p:cNvCxnSpPr>
            <a:cxnSpLocks/>
          </p:cNvCxnSpPr>
          <p:nvPr/>
        </p:nvCxnSpPr>
        <p:spPr>
          <a:xfrm flipV="1">
            <a:off x="802649" y="4200277"/>
            <a:ext cx="1010488" cy="285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C43BDE-900C-354D-AC18-10885110E59B}"/>
              </a:ext>
            </a:extLst>
          </p:cNvPr>
          <p:cNvCxnSpPr>
            <a:cxnSpLocks/>
          </p:cNvCxnSpPr>
          <p:nvPr/>
        </p:nvCxnSpPr>
        <p:spPr>
          <a:xfrm flipV="1">
            <a:off x="3238745" y="4206718"/>
            <a:ext cx="1010488" cy="285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9145E8-2206-9C4C-B1BF-FA2080011BF7}"/>
              </a:ext>
            </a:extLst>
          </p:cNvPr>
          <p:cNvCxnSpPr>
            <a:cxnSpLocks/>
          </p:cNvCxnSpPr>
          <p:nvPr/>
        </p:nvCxnSpPr>
        <p:spPr>
          <a:xfrm flipV="1">
            <a:off x="4473987" y="4185131"/>
            <a:ext cx="1010488" cy="2855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B3F014-3212-8741-8F13-2D80B18DC8E8}"/>
              </a:ext>
            </a:extLst>
          </p:cNvPr>
          <p:cNvCxnSpPr>
            <a:cxnSpLocks/>
          </p:cNvCxnSpPr>
          <p:nvPr/>
        </p:nvCxnSpPr>
        <p:spPr>
          <a:xfrm>
            <a:off x="1682496" y="2049624"/>
            <a:ext cx="3801979" cy="4887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6BBC45-2AC3-674E-ADCC-F46EFC9BB07A}"/>
              </a:ext>
            </a:extLst>
          </p:cNvPr>
          <p:cNvCxnSpPr>
            <a:cxnSpLocks/>
          </p:cNvCxnSpPr>
          <p:nvPr/>
        </p:nvCxnSpPr>
        <p:spPr>
          <a:xfrm>
            <a:off x="2064240" y="2765100"/>
            <a:ext cx="929698" cy="520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3DD9400-9412-AE4E-8485-B515F981E170}"/>
              </a:ext>
            </a:extLst>
          </p:cNvPr>
          <p:cNvCxnSpPr>
            <a:cxnSpLocks/>
          </p:cNvCxnSpPr>
          <p:nvPr/>
        </p:nvCxnSpPr>
        <p:spPr>
          <a:xfrm>
            <a:off x="3311205" y="3410106"/>
            <a:ext cx="2173270" cy="49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A7E7E3-437E-0C49-96B9-8F1F353C0F17}"/>
              </a:ext>
            </a:extLst>
          </p:cNvPr>
          <p:cNvCxnSpPr>
            <a:cxnSpLocks/>
          </p:cNvCxnSpPr>
          <p:nvPr/>
        </p:nvCxnSpPr>
        <p:spPr>
          <a:xfrm>
            <a:off x="840721" y="4164376"/>
            <a:ext cx="972416" cy="327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2A2A67-E9D1-594C-B3B1-5652EF3C8496}"/>
              </a:ext>
            </a:extLst>
          </p:cNvPr>
          <p:cNvCxnSpPr>
            <a:cxnSpLocks/>
          </p:cNvCxnSpPr>
          <p:nvPr/>
        </p:nvCxnSpPr>
        <p:spPr>
          <a:xfrm>
            <a:off x="2053606" y="4177755"/>
            <a:ext cx="972416" cy="327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80DAF-DC0B-7C49-9F59-EF26FE6E3C2B}"/>
              </a:ext>
            </a:extLst>
          </p:cNvPr>
          <p:cNvCxnSpPr>
            <a:cxnSpLocks/>
          </p:cNvCxnSpPr>
          <p:nvPr/>
        </p:nvCxnSpPr>
        <p:spPr>
          <a:xfrm>
            <a:off x="3276817" y="4177754"/>
            <a:ext cx="972416" cy="327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4A3BC5-A5E0-E84D-A11E-6D27E9FE097E}"/>
              </a:ext>
            </a:extLst>
          </p:cNvPr>
          <p:cNvCxnSpPr>
            <a:cxnSpLocks/>
          </p:cNvCxnSpPr>
          <p:nvPr/>
        </p:nvCxnSpPr>
        <p:spPr>
          <a:xfrm>
            <a:off x="4512059" y="4185546"/>
            <a:ext cx="972416" cy="3279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B1712D-4028-AF4B-9E1F-559993037DD2}"/>
              </a:ext>
            </a:extLst>
          </p:cNvPr>
          <p:cNvCxnSpPr>
            <a:cxnSpLocks/>
          </p:cNvCxnSpPr>
          <p:nvPr/>
        </p:nvCxnSpPr>
        <p:spPr>
          <a:xfrm flipV="1">
            <a:off x="5682315" y="1397579"/>
            <a:ext cx="644371" cy="3197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4DA6E5E-4A92-9142-A1AC-5C5634343CC6}"/>
              </a:ext>
            </a:extLst>
          </p:cNvPr>
          <p:cNvCxnSpPr>
            <a:cxnSpLocks/>
          </p:cNvCxnSpPr>
          <p:nvPr/>
        </p:nvCxnSpPr>
        <p:spPr>
          <a:xfrm flipH="1" flipV="1">
            <a:off x="5678217" y="1397579"/>
            <a:ext cx="604271" cy="3197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9234DD-56C6-C340-A1B3-EFB730AB8575}"/>
              </a:ext>
            </a:extLst>
          </p:cNvPr>
          <p:cNvCxnSpPr>
            <a:cxnSpLocks/>
          </p:cNvCxnSpPr>
          <p:nvPr/>
        </p:nvCxnSpPr>
        <p:spPr>
          <a:xfrm>
            <a:off x="1699673" y="1398469"/>
            <a:ext cx="616411" cy="5088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E60FD23-4FC0-F84F-949C-DC44F5242DC9}"/>
              </a:ext>
            </a:extLst>
          </p:cNvPr>
          <p:cNvCxnSpPr>
            <a:cxnSpLocks/>
          </p:cNvCxnSpPr>
          <p:nvPr/>
        </p:nvCxnSpPr>
        <p:spPr>
          <a:xfrm>
            <a:off x="2477738" y="1406092"/>
            <a:ext cx="616411" cy="5088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633D01C-A8E6-A347-A8F0-12B38AD77AC0}"/>
              </a:ext>
            </a:extLst>
          </p:cNvPr>
          <p:cNvCxnSpPr>
            <a:cxnSpLocks/>
          </p:cNvCxnSpPr>
          <p:nvPr/>
        </p:nvCxnSpPr>
        <p:spPr>
          <a:xfrm>
            <a:off x="840721" y="3430329"/>
            <a:ext cx="2173270" cy="495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5EAFFB6-ED39-D04E-A957-25A7DA428543}"/>
              </a:ext>
            </a:extLst>
          </p:cNvPr>
          <p:cNvCxnSpPr>
            <a:cxnSpLocks/>
          </p:cNvCxnSpPr>
          <p:nvPr/>
        </p:nvCxnSpPr>
        <p:spPr>
          <a:xfrm flipV="1">
            <a:off x="854301" y="3442785"/>
            <a:ext cx="2171721" cy="5075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4177364-0A96-6C40-8819-3B26B2088C65}"/>
              </a:ext>
            </a:extLst>
          </p:cNvPr>
          <p:cNvCxnSpPr>
            <a:cxnSpLocks/>
          </p:cNvCxnSpPr>
          <p:nvPr/>
        </p:nvCxnSpPr>
        <p:spPr>
          <a:xfrm>
            <a:off x="4498876" y="2777400"/>
            <a:ext cx="929698" cy="520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9D96A6-AB40-6B4D-A577-61E09DABA4AC}"/>
              </a:ext>
            </a:extLst>
          </p:cNvPr>
          <p:cNvCxnSpPr>
            <a:cxnSpLocks/>
          </p:cNvCxnSpPr>
          <p:nvPr/>
        </p:nvCxnSpPr>
        <p:spPr>
          <a:xfrm>
            <a:off x="3276817" y="2792317"/>
            <a:ext cx="929698" cy="520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134352C-9A40-2341-80C9-3F19BAD9A22B}"/>
              </a:ext>
            </a:extLst>
          </p:cNvPr>
          <p:cNvCxnSpPr>
            <a:cxnSpLocks/>
          </p:cNvCxnSpPr>
          <p:nvPr/>
        </p:nvCxnSpPr>
        <p:spPr>
          <a:xfrm flipV="1">
            <a:off x="3270829" y="2767463"/>
            <a:ext cx="978404" cy="5703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E188-FFE2-CD4A-A024-9331A925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Blasts into Java (web)sphere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7CA9E-7D6B-AC4D-B6F6-808B6E047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</a:t>
            </a:r>
            <a:r>
              <a:rPr lang="en-US" dirty="0"/>
              <a:t>ime is the key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Eclipse </a:t>
            </a:r>
            <a:r>
              <a:rPr lang="en-US" dirty="0" err="1"/>
              <a:t>MicroProfile</a:t>
            </a:r>
            <a:r>
              <a:rPr lang="en-US" dirty="0"/>
              <a:t> + MongoDB + Open Liberty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6C06E-D1A4-314B-A2F4-DDD9C7987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4" y="2182828"/>
            <a:ext cx="5221867" cy="2411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20E4B3-3780-134B-8538-93383AA19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3245752"/>
            <a:ext cx="24003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33231-24B3-954A-B392-71E28F83E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133" y="2515149"/>
            <a:ext cx="2190134" cy="593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3E31D6-CC93-4A4E-B469-720889053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938" y="3943348"/>
            <a:ext cx="2408525" cy="7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4EEB-FBA3-F54C-A6E1-8D4381AB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App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1E5FF-3C4A-2E49-8EB9-8A2EFC46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1001767"/>
            <a:ext cx="5315697" cy="39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93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7AD15-6E2F-BF4B-B55B-DAE5E09C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MS or not to MS..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7801-8F82-D643-BEB9-9E8236A0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microservice or not to microservice - that is the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It’s already a small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immediate benefit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9C7FF-A144-D648-A28D-D0CC31D4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90" y="2914969"/>
            <a:ext cx="2734845" cy="18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4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04E0-49BD-FF4A-813E-6DF5E09C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MS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69B55E-99EA-014D-AE4E-60ACF8C05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564" y="1200150"/>
            <a:ext cx="7952872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03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9BA8-4027-D44D-8A58-820B1391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Brave New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50A8E-579B-0C44-85B8-F90A95CA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scale &amp; A skill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New possibilities comes with new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Twelve-Factor app is the new holy 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22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827C9-1806-9D47-9E19-767F11B7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ahead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CCE951B-6096-8248-8375-47F4DC8590A4}"/>
              </a:ext>
            </a:extLst>
          </p:cNvPr>
          <p:cNvSpPr/>
          <p:nvPr/>
        </p:nvSpPr>
        <p:spPr>
          <a:xfrm>
            <a:off x="5714690" y="2850167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4742A-F052-BB4A-95FB-DDE7C4ECA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98" y="1261087"/>
            <a:ext cx="1727200" cy="34163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4E783FD-81F8-B64C-A974-E8397F2C6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345" y="1261087"/>
            <a:ext cx="2008258" cy="339407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D52630-E346-4A4B-B869-E029EA1FC874}"/>
              </a:ext>
            </a:extLst>
          </p:cNvPr>
          <p:cNvSpPr txBox="1"/>
          <p:nvPr/>
        </p:nvSpPr>
        <p:spPr>
          <a:xfrm>
            <a:off x="912394" y="891755"/>
            <a:ext cx="1286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Prototype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65DC0-70BD-9441-97A3-FD7FD0A8039B}"/>
              </a:ext>
            </a:extLst>
          </p:cNvPr>
          <p:cNvSpPr txBox="1"/>
          <p:nvPr/>
        </p:nvSpPr>
        <p:spPr>
          <a:xfrm>
            <a:off x="7245439" y="977492"/>
            <a:ext cx="98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goal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15283A-1606-4B41-AEC4-539F661FB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739" y="1050129"/>
            <a:ext cx="1865948" cy="3887392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5415C614-6881-F442-956D-7803D7E9D54F}"/>
              </a:ext>
            </a:extLst>
          </p:cNvPr>
          <p:cNvSpPr/>
          <p:nvPr/>
        </p:nvSpPr>
        <p:spPr>
          <a:xfrm>
            <a:off x="2488897" y="2850167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50A50-88FC-2647-AED7-739A1F45AD37}"/>
              </a:ext>
            </a:extLst>
          </p:cNvPr>
          <p:cNvSpPr txBox="1"/>
          <p:nvPr/>
        </p:nvSpPr>
        <p:spPr>
          <a:xfrm>
            <a:off x="3757643" y="707089"/>
            <a:ext cx="141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F80652-2EEB-8D4E-936F-8338CF891B5E}"/>
              </a:ext>
            </a:extLst>
          </p:cNvPr>
          <p:cNvSpPr txBox="1"/>
          <p:nvPr/>
        </p:nvSpPr>
        <p:spPr>
          <a:xfrm>
            <a:off x="1841201" y="1685253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Bulky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8D24FE-5818-BD45-B12D-4CF9CA436A83}"/>
              </a:ext>
            </a:extLst>
          </p:cNvPr>
          <p:cNvSpPr txBox="1"/>
          <p:nvPr/>
        </p:nvSpPr>
        <p:spPr>
          <a:xfrm>
            <a:off x="65687" y="3628497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Intimidating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88A10E-6C2B-C341-93D1-CEC7340C4A41}"/>
              </a:ext>
            </a:extLst>
          </p:cNvPr>
          <p:cNvSpPr txBox="1"/>
          <p:nvPr/>
        </p:nvSpPr>
        <p:spPr>
          <a:xfrm>
            <a:off x="99203" y="1480611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Won’t survive flight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ABF3DB-302C-8848-BAA5-4F21E83AE45B}"/>
              </a:ext>
            </a:extLst>
          </p:cNvPr>
          <p:cNvSpPr txBox="1"/>
          <p:nvPr/>
        </p:nvSpPr>
        <p:spPr>
          <a:xfrm>
            <a:off x="4730328" y="1335495"/>
            <a:ext cx="9525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Modern finish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5085C-F57C-EF49-86E8-C3303B7BB559}"/>
              </a:ext>
            </a:extLst>
          </p:cNvPr>
          <p:cNvSpPr txBox="1"/>
          <p:nvPr/>
        </p:nvSpPr>
        <p:spPr>
          <a:xfrm>
            <a:off x="4990812" y="4408941"/>
            <a:ext cx="1292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Can’t reach the 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62595E-5406-3A43-9E11-6D400A688CBA}"/>
              </a:ext>
            </a:extLst>
          </p:cNvPr>
          <p:cNvSpPr txBox="1"/>
          <p:nvPr/>
        </p:nvSpPr>
        <p:spPr>
          <a:xfrm>
            <a:off x="2945891" y="1480610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 combat ready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F87BE-EA64-D746-813A-3233F8B07DDC}"/>
              </a:ext>
            </a:extLst>
          </p:cNvPr>
          <p:cNvSpPr txBox="1"/>
          <p:nvPr/>
        </p:nvSpPr>
        <p:spPr>
          <a:xfrm>
            <a:off x="8034618" y="2105315"/>
            <a:ext cx="9989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Disaster recovery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0F161A-F5C6-CA40-BD0A-2F8F1E370365}"/>
              </a:ext>
            </a:extLst>
          </p:cNvPr>
          <p:cNvSpPr txBox="1"/>
          <p:nvPr/>
        </p:nvSpPr>
        <p:spPr>
          <a:xfrm>
            <a:off x="8050467" y="130803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S.A.S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0EC55-F55B-624D-9EC9-03BDE41ADD15}"/>
              </a:ext>
            </a:extLst>
          </p:cNvPr>
          <p:cNvSpPr txBox="1"/>
          <p:nvPr/>
        </p:nvSpPr>
        <p:spPr>
          <a:xfrm>
            <a:off x="6203894" y="3919787"/>
            <a:ext cx="1109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Multi-verse travel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08751-69AA-7846-8A80-394E6C623ADC}"/>
              </a:ext>
            </a:extLst>
          </p:cNvPr>
          <p:cNvSpPr txBox="1"/>
          <p:nvPr/>
        </p:nvSpPr>
        <p:spPr>
          <a:xfrm>
            <a:off x="2843001" y="4898095"/>
            <a:ext cx="3457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Image source: http://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marvelcinematicuniverse.wikia.com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64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Before it all began…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The Liberty Car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8425B-3BC2-DA4B-B7D2-7E8779BB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769270"/>
            <a:ext cx="3810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885" y="1866650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28643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9BAA-0F9F-8849-ADA2-2909E041B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A8B7D-52EE-8940-A9DD-8110C04903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9600" dirty="0">
                <a:solidFill>
                  <a:srgbClr val="92D050"/>
                </a:solidFill>
              </a:rPr>
              <a:t>http://openliberty.io</a:t>
            </a:r>
          </a:p>
          <a:p>
            <a:r>
              <a:rPr lang="en-US" sz="9600" dirty="0">
                <a:solidFill>
                  <a:srgbClr val="92D050"/>
                </a:solidFill>
              </a:rPr>
              <a:t>https://</a:t>
            </a:r>
            <a:r>
              <a:rPr lang="en-US" sz="9600" dirty="0" err="1">
                <a:solidFill>
                  <a:srgbClr val="92D050"/>
                </a:solidFill>
              </a:rPr>
              <a:t>microprofile.io</a:t>
            </a:r>
            <a:r>
              <a:rPr lang="en-US" sz="9600" dirty="0">
                <a:solidFill>
                  <a:srgbClr val="92D050"/>
                </a:solidFill>
              </a:rPr>
              <a:t>/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7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Every journey starts with a single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7365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Phase 1 – Creating the concept design</a:t>
            </a:r>
          </a:p>
          <a:p>
            <a:r>
              <a:rPr lang="en-US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1C125-048C-3E46-917D-3E4246EE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580" y="1308462"/>
            <a:ext cx="4510839" cy="38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Gearing up!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Phase 2 – Building the demo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What do we need? Where do we start?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Learning curve</a:t>
            </a:r>
          </a:p>
          <a:p>
            <a:pPr marL="1257300" lvl="1" indent="-342900">
              <a:buFont typeface="Arial"/>
              <a:buChar char="•"/>
            </a:pPr>
            <a:r>
              <a:rPr lang="en-US" sz="2400" dirty="0"/>
              <a:t>Hardware (circuits, soldering, wires, resistors, </a:t>
            </a:r>
            <a:r>
              <a:rPr lang="en-US" sz="2400" dirty="0" err="1"/>
              <a:t>etc</a:t>
            </a:r>
            <a:r>
              <a:rPr lang="en-US" sz="2400" dirty="0"/>
              <a:t>?!)</a:t>
            </a:r>
          </a:p>
          <a:p>
            <a:pPr marL="1257300" lvl="1" indent="-342900">
              <a:buFont typeface="Arial"/>
              <a:buChar char="•"/>
            </a:pPr>
            <a:r>
              <a:rPr lang="en-US" sz="2400" dirty="0"/>
              <a:t>Arduino, servos, </a:t>
            </a:r>
            <a:r>
              <a:rPr lang="en-US" sz="2400" dirty="0" err="1"/>
              <a:t>WiFi</a:t>
            </a:r>
            <a:r>
              <a:rPr lang="en-US" sz="2400" dirty="0"/>
              <a:t> modules</a:t>
            </a:r>
          </a:p>
          <a:p>
            <a:pPr marL="1257300" lvl="1" indent="-342900">
              <a:buFont typeface="Arial"/>
              <a:buChar char="•"/>
            </a:pPr>
            <a:r>
              <a:rPr lang="en-US" sz="2400" dirty="0"/>
              <a:t>Connecting software and hardware together</a:t>
            </a:r>
          </a:p>
          <a:p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5839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The first prototype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49C3B7-477B-9D42-876C-8315ADD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3376" y="1299201"/>
            <a:ext cx="3153958" cy="33940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EBFDEE-E62B-3741-86BA-A2DC9EA90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73463"/>
            <a:ext cx="3965227" cy="26455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8AA99D-EF13-9946-97C6-26FEB906E567}"/>
              </a:ext>
            </a:extLst>
          </p:cNvPr>
          <p:cNvSpPr/>
          <p:nvPr/>
        </p:nvSpPr>
        <p:spPr>
          <a:xfrm>
            <a:off x="893376" y="962000"/>
            <a:ext cx="3153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NERF Turret System</a:t>
            </a:r>
          </a:p>
          <a:p>
            <a:r>
              <a:rPr lang="en-US" b="1" dirty="0"/>
              <a:t>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B8EE01-0394-E842-886E-A45219F903C2}"/>
              </a:ext>
            </a:extLst>
          </p:cNvPr>
          <p:cNvSpPr/>
          <p:nvPr/>
        </p:nvSpPr>
        <p:spPr>
          <a:xfrm>
            <a:off x="4148533" y="96199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Piezoelectric Target System</a:t>
            </a:r>
          </a:p>
          <a:p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6326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Here comes the speedbumps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838700" cy="3849831"/>
          </a:xfrm>
        </p:spPr>
        <p:txBody>
          <a:bodyPr>
            <a:normAutofit fontScale="25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8000" dirty="0"/>
              <a:t>NERF Turret System</a:t>
            </a:r>
          </a:p>
          <a:p>
            <a:pPr marL="1257300" lvl="1" indent="-342900">
              <a:buFont typeface="Arial"/>
              <a:buChar char="•"/>
            </a:pPr>
            <a:r>
              <a:rPr lang="en-US" sz="8000" dirty="0"/>
              <a:t>Looks too realistic, uh oh…</a:t>
            </a:r>
          </a:p>
          <a:p>
            <a:pPr marL="1257300" lvl="1" indent="-342900">
              <a:buFont typeface="Arial"/>
              <a:buChar char="•"/>
            </a:pPr>
            <a:r>
              <a:rPr lang="en-US" sz="8000" dirty="0"/>
              <a:t>Too big to transport</a:t>
            </a:r>
          </a:p>
          <a:p>
            <a:pPr marL="1257300" lvl="1" indent="-342900">
              <a:buFont typeface="Arial"/>
              <a:buChar char="•"/>
            </a:pPr>
            <a:endParaRPr lang="en-US" sz="8000" dirty="0"/>
          </a:p>
          <a:p>
            <a:pPr marL="342900" indent="-342900">
              <a:buFont typeface="Arial"/>
              <a:buChar char="•"/>
            </a:pPr>
            <a:r>
              <a:rPr lang="en-US" sz="8000" dirty="0"/>
              <a:t>Targets array</a:t>
            </a:r>
          </a:p>
          <a:p>
            <a:pPr marL="1257300" lvl="1" indent="-342900">
              <a:buFont typeface="Arial"/>
              <a:buChar char="•"/>
            </a:pPr>
            <a:r>
              <a:rPr lang="en-US" sz="8000" dirty="0"/>
              <a:t>Very fragile</a:t>
            </a:r>
          </a:p>
          <a:p>
            <a:pPr marL="1257300" lvl="1" indent="-342900">
              <a:buFont typeface="Arial"/>
              <a:buChar char="•"/>
            </a:pPr>
            <a:r>
              <a:rPr lang="en-US" sz="8000" dirty="0"/>
              <a:t>Not portable; fixed length</a:t>
            </a:r>
          </a:p>
          <a:p>
            <a:pPr marL="1257300" lvl="1" indent="-342900">
              <a:buFont typeface="Arial"/>
              <a:buChar char="•"/>
            </a:pPr>
            <a:r>
              <a:rPr lang="en-US" sz="8000" dirty="0"/>
              <a:t>Messy wiring and circuits</a:t>
            </a:r>
          </a:p>
          <a:p>
            <a:pPr marL="1257300" lvl="1" indent="-342900">
              <a:buFont typeface="Arial"/>
              <a:buChar char="•"/>
            </a:pPr>
            <a:endParaRPr lang="en-US" sz="8000" dirty="0"/>
          </a:p>
          <a:p>
            <a:pPr marL="342900" indent="-342900">
              <a:buFont typeface="Arial"/>
              <a:buChar char="•"/>
            </a:pPr>
            <a:r>
              <a:rPr lang="en-US" sz="8000" dirty="0"/>
              <a:t>What does the software do?!</a:t>
            </a:r>
          </a:p>
          <a:p>
            <a:endParaRPr lang="en-US" sz="8000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E4AC8-7BE8-2F43-A7B9-4204A4EAF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11" y="1063229"/>
            <a:ext cx="1548972" cy="1610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4BE8D-5286-F94C-886A-2F3206E37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196" y="2810772"/>
            <a:ext cx="2307595" cy="18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Back to the drawing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901" y="1084404"/>
            <a:ext cx="8229600" cy="339447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/>
              <a:t>Open Liberty Saucer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FFDD7-DE2E-EF46-95E7-434053A1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25" y="1616289"/>
            <a:ext cx="5313352" cy="33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2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Back to the drawing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/>
              <a:t>Portable and concise targets system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DEEE7E-EB99-F546-B64E-D574B5E6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78" y="1936251"/>
            <a:ext cx="3638768" cy="2468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A29B1-4E07-4D40-900B-D08FD8300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162" y="1936251"/>
            <a:ext cx="2723321" cy="24703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2358AA-46C0-DB43-92DB-D6CCFF85F1DD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4562846" y="3170547"/>
            <a:ext cx="700316" cy="9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pen Liberty Powerpoint" id="{9653E90D-11E3-F149-8C52-63DD6323FFA1}" vid="{60D25370-DE2C-034B-9F2E-7CB5958533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5479</TotalTime>
  <Words>914</Words>
  <Application>Microsoft Macintosh PowerPoint</Application>
  <PresentationFormat>On-screen Show (16:9)</PresentationFormat>
  <Paragraphs>225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Courier New</vt:lpstr>
      <vt:lpstr>Trebuchet MS</vt:lpstr>
      <vt:lpstr>Office Theme</vt:lpstr>
      <vt:lpstr>A Java Space Odyssey: Fun with Saucers, Lasers, Raspberry Pi’s, and Arduino</vt:lpstr>
      <vt:lpstr>A journey through space and time</vt:lpstr>
      <vt:lpstr>Before it all began…</vt:lpstr>
      <vt:lpstr>Every journey starts with a single step</vt:lpstr>
      <vt:lpstr>Gearing up!</vt:lpstr>
      <vt:lpstr>The first prototype</vt:lpstr>
      <vt:lpstr>Here comes the speedbumps</vt:lpstr>
      <vt:lpstr>Back to the drawing board</vt:lpstr>
      <vt:lpstr>Back to the drawing board</vt:lpstr>
      <vt:lpstr>Back to the drawing board</vt:lpstr>
      <vt:lpstr>The demo</vt:lpstr>
      <vt:lpstr>The journey</vt:lpstr>
      <vt:lpstr>From Circuit to Microservices with Love</vt:lpstr>
      <vt:lpstr>Hello hardware, my old friend..</vt:lpstr>
      <vt:lpstr>Not all that different</vt:lpstr>
      <vt:lpstr>A ‘Hello World’ circuit</vt:lpstr>
      <vt:lpstr>Let’s prototype it!</vt:lpstr>
      <vt:lpstr>Refactor ( Sorry, I mean rewiring)</vt:lpstr>
      <vt:lpstr>Taking Arduino Online</vt:lpstr>
      <vt:lpstr>Connecting Arduino to ESP</vt:lpstr>
      <vt:lpstr>Problems Encountered So far</vt:lpstr>
      <vt:lpstr>Blasts into Java (web)sphere (1/3)</vt:lpstr>
      <vt:lpstr>Blasts into Java (web)sphere (2/3)</vt:lpstr>
      <vt:lpstr>Blasts into Java (web)sphere (3/3)</vt:lpstr>
      <vt:lpstr>Single App Architecture</vt:lpstr>
      <vt:lpstr>To MS or not to MS..</vt:lpstr>
      <vt:lpstr>New MS Architecture</vt:lpstr>
      <vt:lpstr>A Brave New World</vt:lpstr>
      <vt:lpstr>Works ahead</vt:lpstr>
      <vt:lpstr>Q &amp; 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Java Space Odyssey: Fun with Saucers, Lasers, Raspberry Pi’s, and Arduino</dc:title>
  <dc:creator>Microsoft Office User</dc:creator>
  <cp:lastModifiedBy>Frank ji</cp:lastModifiedBy>
  <cp:revision>110</cp:revision>
  <dcterms:created xsi:type="dcterms:W3CDTF">2018-10-16T15:52:40Z</dcterms:created>
  <dcterms:modified xsi:type="dcterms:W3CDTF">2019-01-09T23:15:45Z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